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86852"/>
    <a:srgbClr val="90A7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6D82258-F339-4C03-9680-169C940EB68B}" v="7" dt="2026-07-28T10:08:10.649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930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שימרית סוקולובסקי" userId="4240ca97-dfa9-41f4-bbfb-c4c876e5e997" providerId="ADAL" clId="{0BB50ED1-EA72-4971-99B1-B89EDF43533B}"/>
    <pc:docChg chg="modSld">
      <pc:chgData name="שימרית סוקולובסקי" userId="4240ca97-dfa9-41f4-bbfb-c4c876e5e997" providerId="ADAL" clId="{0BB50ED1-EA72-4971-99B1-B89EDF43533B}" dt="2026-07-28T10:04:54.297" v="5" actId="1076"/>
      <pc:docMkLst>
        <pc:docMk/>
      </pc:docMkLst>
      <pc:sldChg chg="modSp">
        <pc:chgData name="שימרית סוקולובסקי" userId="4240ca97-dfa9-41f4-bbfb-c4c876e5e997" providerId="ADAL" clId="{0BB50ED1-EA72-4971-99B1-B89EDF43533B}" dt="2026-07-28T09:56:47.880" v="0" actId="1076"/>
        <pc:sldMkLst>
          <pc:docMk/>
          <pc:sldMk cId="0" sldId="260"/>
        </pc:sldMkLst>
        <pc:picChg chg="mod">
          <ac:chgData name="שימרית סוקולובסקי" userId="4240ca97-dfa9-41f4-bbfb-c4c876e5e997" providerId="ADAL" clId="{0BB50ED1-EA72-4971-99B1-B89EDF43533B}" dt="2026-07-28T09:56:47.880" v="0" actId="1076"/>
          <ac:picMkLst>
            <pc:docMk/>
            <pc:sldMk cId="0" sldId="260"/>
            <ac:picMk id="10" creationId="{989EDAF9-BD6D-E470-03F0-1BAE47CDE7C7}"/>
          </ac:picMkLst>
        </pc:picChg>
      </pc:sldChg>
      <pc:sldChg chg="modSp">
        <pc:chgData name="שימרית סוקולובסקי" userId="4240ca97-dfa9-41f4-bbfb-c4c876e5e997" providerId="ADAL" clId="{0BB50ED1-EA72-4971-99B1-B89EDF43533B}" dt="2026-07-28T09:56:53.276" v="1" actId="1076"/>
        <pc:sldMkLst>
          <pc:docMk/>
          <pc:sldMk cId="0" sldId="261"/>
        </pc:sldMkLst>
        <pc:picChg chg="mod">
          <ac:chgData name="שימרית סוקולובסקי" userId="4240ca97-dfa9-41f4-bbfb-c4c876e5e997" providerId="ADAL" clId="{0BB50ED1-EA72-4971-99B1-B89EDF43533B}" dt="2026-07-28T09:56:53.276" v="1" actId="1076"/>
          <ac:picMkLst>
            <pc:docMk/>
            <pc:sldMk cId="0" sldId="261"/>
            <ac:picMk id="9" creationId="{16960C54-6093-DA20-F87F-B392E0CFDE91}"/>
          </ac:picMkLst>
        </pc:picChg>
      </pc:sldChg>
      <pc:sldChg chg="modSp">
        <pc:chgData name="שימרית סוקולובסקי" userId="4240ca97-dfa9-41f4-bbfb-c4c876e5e997" providerId="ADAL" clId="{0BB50ED1-EA72-4971-99B1-B89EDF43533B}" dt="2026-07-28T09:56:58.948" v="2" actId="1076"/>
        <pc:sldMkLst>
          <pc:docMk/>
          <pc:sldMk cId="0" sldId="262"/>
        </pc:sldMkLst>
        <pc:picChg chg="mod">
          <ac:chgData name="שימרית סוקולובסקי" userId="4240ca97-dfa9-41f4-bbfb-c4c876e5e997" providerId="ADAL" clId="{0BB50ED1-EA72-4971-99B1-B89EDF43533B}" dt="2026-07-28T09:56:58.948" v="2" actId="1076"/>
          <ac:picMkLst>
            <pc:docMk/>
            <pc:sldMk cId="0" sldId="262"/>
            <ac:picMk id="8" creationId="{F25431F3-ACAF-BF47-0EC2-74777B06A8A1}"/>
          </ac:picMkLst>
        </pc:picChg>
      </pc:sldChg>
      <pc:sldChg chg="modSp">
        <pc:chgData name="שימרית סוקולובסקי" userId="4240ca97-dfa9-41f4-bbfb-c4c876e5e997" providerId="ADAL" clId="{0BB50ED1-EA72-4971-99B1-B89EDF43533B}" dt="2026-07-28T09:57:04.024" v="3" actId="1076"/>
        <pc:sldMkLst>
          <pc:docMk/>
          <pc:sldMk cId="0" sldId="263"/>
        </pc:sldMkLst>
        <pc:picChg chg="mod">
          <ac:chgData name="שימרית סוקולובסקי" userId="4240ca97-dfa9-41f4-bbfb-c4c876e5e997" providerId="ADAL" clId="{0BB50ED1-EA72-4971-99B1-B89EDF43533B}" dt="2026-07-28T09:57:04.024" v="3" actId="1076"/>
          <ac:picMkLst>
            <pc:docMk/>
            <pc:sldMk cId="0" sldId="263"/>
            <ac:picMk id="10" creationId="{C25554AF-5D9F-076D-82AD-B6C86881DF34}"/>
          </ac:picMkLst>
        </pc:picChg>
      </pc:sldChg>
      <pc:sldChg chg="modSp">
        <pc:chgData name="שימרית סוקולובסקי" userId="4240ca97-dfa9-41f4-bbfb-c4c876e5e997" providerId="ADAL" clId="{0BB50ED1-EA72-4971-99B1-B89EDF43533B}" dt="2026-07-28T10:04:54.297" v="5" actId="1076"/>
        <pc:sldMkLst>
          <pc:docMk/>
          <pc:sldMk cId="0" sldId="265"/>
        </pc:sldMkLst>
        <pc:spChg chg="mod">
          <ac:chgData name="שימרית סוקולובסקי" userId="4240ca97-dfa9-41f4-bbfb-c4c876e5e997" providerId="ADAL" clId="{0BB50ED1-EA72-4971-99B1-B89EDF43533B}" dt="2026-07-28T10:02:27.378" v="4"/>
          <ac:spMkLst>
            <pc:docMk/>
            <pc:sldMk cId="0" sldId="265"/>
            <ac:spMk id="6" creationId="{67FD9ACF-9B5C-5E4E-E241-2EC996256309}"/>
          </ac:spMkLst>
        </pc:spChg>
        <pc:picChg chg="mod">
          <ac:chgData name="שימרית סוקולובסקי" userId="4240ca97-dfa9-41f4-bbfb-c4c876e5e997" providerId="ADAL" clId="{0BB50ED1-EA72-4971-99B1-B89EDF43533B}" dt="2026-07-28T10:04:54.297" v="5" actId="1076"/>
          <ac:picMkLst>
            <pc:docMk/>
            <pc:sldMk cId="0" sldId="265"/>
            <ac:picMk id="9" creationId="{4FC43B52-0DEC-AEDB-0F2F-96975433C4EA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0" b="1" i="0">
                <a:solidFill>
                  <a:srgbClr val="40404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000" b="1" i="0">
                <a:solidFill>
                  <a:srgbClr val="40404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000" b="1" i="0">
                <a:solidFill>
                  <a:srgbClr val="40404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39318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1711451"/>
            <a:ext cx="12192000" cy="514654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000" b="1" i="0">
                <a:solidFill>
                  <a:srgbClr val="40404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766441" y="1915109"/>
            <a:ext cx="7087234" cy="12458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0" b="1" i="0">
                <a:solidFill>
                  <a:srgbClr val="40404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e-galil.bartech-net.co.il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4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jpe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0.pn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evo.co.il/law_html/law00/142028.ht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jpe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583" y="10391"/>
            <a:ext cx="12192000" cy="685800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1999" cy="6857998"/>
          </a:xfrm>
          <a:prstGeom prst="rect">
            <a:avLst/>
          </a:prstGeom>
        </p:spPr>
      </p:pic>
      <p:sp>
        <p:nvSpPr>
          <p:cNvPr id="8" name="object 5">
            <a:extLst>
              <a:ext uri="{FF2B5EF4-FFF2-40B4-BE49-F238E27FC236}">
                <a16:creationId xmlns:a16="http://schemas.microsoft.com/office/drawing/2014/main" id="{0261B3DF-2D65-64B0-4793-8E60C5CE56C0}"/>
              </a:ext>
            </a:extLst>
          </p:cNvPr>
          <p:cNvSpPr txBox="1"/>
          <p:nvPr/>
        </p:nvSpPr>
        <p:spPr>
          <a:xfrm>
            <a:off x="4578926" y="2756091"/>
            <a:ext cx="7426325" cy="40549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he-IL" sz="2400" b="1" dirty="0">
                <a:solidFill>
                  <a:srgbClr val="585858"/>
                </a:solidFill>
                <a:latin typeface="Times New Roman"/>
                <a:cs typeface="Times New Roman"/>
              </a:rPr>
              <a:t>מצגת הדרכה הגשת קבצים ואישורים בתהליך</a:t>
            </a:r>
          </a:p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he-IL" sz="2400" b="1" dirty="0">
                <a:solidFill>
                  <a:srgbClr val="486852"/>
                </a:solidFill>
                <a:latin typeface="Times New Roman"/>
                <a:cs typeface="Times New Roman"/>
              </a:rPr>
              <a:t> </a:t>
            </a:r>
            <a:r>
              <a:rPr lang="he-IL" sz="3600" b="1" dirty="0">
                <a:solidFill>
                  <a:srgbClr val="90A73A"/>
                </a:solidFill>
                <a:latin typeface="+mj-lt"/>
                <a:cs typeface="Times New Roman"/>
              </a:rPr>
              <a:t>אישור תחילת עבודות </a:t>
            </a:r>
          </a:p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he-IL" sz="3600" b="1" dirty="0">
                <a:solidFill>
                  <a:srgbClr val="90A73A"/>
                </a:solidFill>
                <a:latin typeface="+mj-lt"/>
                <a:cs typeface="Times New Roman"/>
              </a:rPr>
              <a:t>מהלך ביצוע</a:t>
            </a:r>
          </a:p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he-IL" sz="2400" b="1" dirty="0">
                <a:solidFill>
                  <a:srgbClr val="486852"/>
                </a:solidFill>
                <a:latin typeface="Times New Roman"/>
                <a:cs typeface="Times New Roman"/>
              </a:rPr>
              <a:t> </a:t>
            </a:r>
            <a:r>
              <a:rPr lang="he-IL" sz="4000" b="1" dirty="0">
                <a:solidFill>
                  <a:srgbClr val="90A73A"/>
                </a:solidFill>
                <a:latin typeface="+mj-lt"/>
                <a:cs typeface="Times New Roman"/>
              </a:rPr>
              <a:t>תעודת גמר</a:t>
            </a:r>
            <a:endParaRPr lang="he-IL" sz="2400" b="1" dirty="0">
              <a:solidFill>
                <a:srgbClr val="585858"/>
              </a:solidFill>
              <a:latin typeface="Times New Roman"/>
              <a:cs typeface="Times New Roman"/>
            </a:endParaRPr>
          </a:p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he-IL" sz="2400" b="1" dirty="0">
                <a:solidFill>
                  <a:srgbClr val="585858"/>
                </a:solidFill>
                <a:latin typeface="Times New Roman"/>
                <a:cs typeface="Times New Roman"/>
              </a:rPr>
              <a:t>באמצעות אתר הוועדה המקומית בהליך מקוון </a:t>
            </a:r>
          </a:p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endParaRPr lang="he-IL" sz="2400" b="1" dirty="0">
              <a:solidFill>
                <a:srgbClr val="585858"/>
              </a:solidFill>
              <a:latin typeface="Times New Roman"/>
              <a:cs typeface="Times New Roman"/>
            </a:endParaRPr>
          </a:p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he-IL" sz="2400" b="1" dirty="0">
                <a:solidFill>
                  <a:srgbClr val="585858"/>
                </a:solidFill>
                <a:latin typeface="Times New Roman"/>
                <a:cs typeface="Times New Roman"/>
              </a:rPr>
              <a:t>למידע נוסף יש לפנות </a:t>
            </a:r>
            <a:r>
              <a:rPr lang="he-IL" sz="2400" b="1" dirty="0" err="1">
                <a:solidFill>
                  <a:srgbClr val="585858"/>
                </a:solidFill>
                <a:latin typeface="Times New Roman"/>
                <a:cs typeface="Times New Roman"/>
              </a:rPr>
              <a:t>לשמרית</a:t>
            </a:r>
            <a:r>
              <a:rPr lang="he-IL" sz="2400" b="1" dirty="0">
                <a:solidFill>
                  <a:srgbClr val="585858"/>
                </a:solidFill>
                <a:latin typeface="Times New Roman"/>
                <a:cs typeface="Times New Roman"/>
              </a:rPr>
              <a:t> סוקולובסקי מפקחת רישוי הוועדה </a:t>
            </a:r>
          </a:p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he-IL" sz="2400" b="1" dirty="0">
                <a:solidFill>
                  <a:srgbClr val="585858"/>
                </a:solidFill>
                <a:latin typeface="Times New Roman"/>
                <a:cs typeface="Times New Roman"/>
              </a:rPr>
              <a:t> באמצעות המייל  </a:t>
            </a:r>
          </a:p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endParaRPr sz="2400" b="1" dirty="0">
              <a:solidFill>
                <a:srgbClr val="585858"/>
              </a:solidFill>
              <a:latin typeface="Times New Roman"/>
              <a:cs typeface="Times New Roman"/>
            </a:endParaRPr>
          </a:p>
        </p:txBody>
      </p:sp>
      <p:sp>
        <p:nvSpPr>
          <p:cNvPr id="9" name="object 4" descr="$PPTXTitle">
            <a:extLst>
              <a:ext uri="{FF2B5EF4-FFF2-40B4-BE49-F238E27FC236}">
                <a16:creationId xmlns:a16="http://schemas.microsoft.com/office/drawing/2014/main" id="{E34A4EC4-A8C0-46A8-9888-341327A96E11}"/>
              </a:ext>
            </a:extLst>
          </p:cNvPr>
          <p:cNvSpPr txBox="1">
            <a:spLocks/>
          </p:cNvSpPr>
          <p:nvPr/>
        </p:nvSpPr>
        <p:spPr>
          <a:xfrm>
            <a:off x="4038600" y="1305470"/>
            <a:ext cx="7426325" cy="124457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8000" b="1" i="0">
                <a:solidFill>
                  <a:srgbClr val="404040"/>
                </a:solidFill>
                <a:latin typeface="Times New Roman"/>
                <a:ea typeface="+mj-ea"/>
                <a:cs typeface="Times New Roman"/>
              </a:defRPr>
            </a:lvl1pPr>
          </a:lstStyle>
          <a:p>
            <a:pPr marL="12700" marR="5080" algn="r">
              <a:spcBef>
                <a:spcPts val="105"/>
              </a:spcBef>
            </a:pPr>
            <a:r>
              <a:rPr lang="he-IL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גיליון דרישות מקוון</a:t>
            </a:r>
            <a:endParaRPr lang="he-IL" spc="-1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0" name="תמונה 9">
            <a:extLst>
              <a:ext uri="{FF2B5EF4-FFF2-40B4-BE49-F238E27FC236}">
                <a16:creationId xmlns:a16="http://schemas.microsoft.com/office/drawing/2014/main" id="{FAE99410-E44D-ABA0-504E-306304DA29F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7692"/>
          <a:stretch>
            <a:fillRect/>
          </a:stretch>
        </p:blipFill>
        <p:spPr>
          <a:xfrm>
            <a:off x="9972414" y="76200"/>
            <a:ext cx="2185003" cy="1023221"/>
          </a:xfrm>
          <a:prstGeom prst="rect">
            <a:avLst/>
          </a:prstGeom>
        </p:spPr>
      </p:pic>
      <p:pic>
        <p:nvPicPr>
          <p:cNvPr id="12" name="תמונה 11">
            <a:extLst>
              <a:ext uri="{FF2B5EF4-FFF2-40B4-BE49-F238E27FC236}">
                <a16:creationId xmlns:a16="http://schemas.microsoft.com/office/drawing/2014/main" id="{7B34D6DD-923C-917F-E46B-50D6A083B0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14756" y="1154839"/>
            <a:ext cx="1771650" cy="2667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0" y="2734077"/>
            <a:ext cx="4107316" cy="2252540"/>
          </a:xfrm>
          <a:prstGeom prst="rect">
            <a:avLst/>
          </a:prstGeom>
        </p:spPr>
        <p:txBody>
          <a:bodyPr vert="horz" wrap="square" lIns="0" tIns="19621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545"/>
              </a:spcBef>
            </a:pPr>
            <a:r>
              <a:rPr lang="he-IL" sz="2400" dirty="0"/>
              <a:t>כניסה לאתר הוועדה המקומית </a:t>
            </a:r>
          </a:p>
          <a:p>
            <a:pPr marL="12700" marR="5080" algn="ctr">
              <a:lnSpc>
                <a:spcPct val="100000"/>
              </a:lnSpc>
              <a:spcBef>
                <a:spcPts val="1545"/>
              </a:spcBef>
            </a:pPr>
            <a:r>
              <a:rPr lang="en-US" sz="2400" dirty="0">
                <a:cs typeface="+mn-cs"/>
                <a:hlinkClick r:id="rId3"/>
              </a:rPr>
              <a:t>https://e-galil.bartech-net.co.il/</a:t>
            </a:r>
            <a:endParaRPr lang="he-IL" sz="2400" dirty="0">
              <a:cs typeface="+mn-cs"/>
            </a:endParaRPr>
          </a:p>
          <a:p>
            <a:pPr marL="12700" marR="5080" algn="ctr">
              <a:lnSpc>
                <a:spcPct val="100000"/>
              </a:lnSpc>
              <a:spcBef>
                <a:spcPts val="1545"/>
              </a:spcBef>
            </a:pPr>
            <a:endParaRPr lang="he-IL" sz="2400" dirty="0">
              <a:cs typeface="+mn-cs"/>
            </a:endParaRPr>
          </a:p>
          <a:p>
            <a:pPr marL="12700" marR="5080" algn="ctr">
              <a:lnSpc>
                <a:spcPct val="100000"/>
              </a:lnSpc>
              <a:spcBef>
                <a:spcPts val="1545"/>
              </a:spcBef>
            </a:pPr>
            <a:r>
              <a:rPr lang="he-IL" sz="2400" dirty="0">
                <a:solidFill>
                  <a:srgbClr val="486852"/>
                </a:solidFill>
                <a:cs typeface="+mn-cs"/>
              </a:rPr>
              <a:t>ללחוץ כפתור רישוי בניה</a:t>
            </a:r>
            <a:endParaRPr sz="2400" dirty="0">
              <a:solidFill>
                <a:srgbClr val="486852"/>
              </a:solidFill>
              <a:latin typeface="Times New Roman"/>
              <a:cs typeface="+mn-cs"/>
            </a:endParaRPr>
          </a:p>
        </p:txBody>
      </p:sp>
      <p:pic>
        <p:nvPicPr>
          <p:cNvPr id="1026" name="Picture 2" descr="000">
            <a:extLst>
              <a:ext uri="{FF2B5EF4-FFF2-40B4-BE49-F238E27FC236}">
                <a16:creationId xmlns:a16="http://schemas.microsoft.com/office/drawing/2014/main" id="{643BCA4D-CE0B-85B4-2256-7130FA820C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6400" y="66547"/>
            <a:ext cx="2789108" cy="690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תמונה 12">
            <a:extLst>
              <a:ext uri="{FF2B5EF4-FFF2-40B4-BE49-F238E27FC236}">
                <a16:creationId xmlns:a16="http://schemas.microsoft.com/office/drawing/2014/main" id="{ABC518E4-14D6-2A96-9B00-DAE1CD589C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07432" y="914400"/>
            <a:ext cx="8035040" cy="4724400"/>
          </a:xfrm>
          <a:prstGeom prst="rect">
            <a:avLst/>
          </a:prstGeom>
        </p:spPr>
      </p:pic>
      <p:sp>
        <p:nvSpPr>
          <p:cNvPr id="14" name="אליפסה 13">
            <a:extLst>
              <a:ext uri="{FF2B5EF4-FFF2-40B4-BE49-F238E27FC236}">
                <a16:creationId xmlns:a16="http://schemas.microsoft.com/office/drawing/2014/main" id="{74326925-07D4-3237-0296-AE0763BC0109}"/>
              </a:ext>
            </a:extLst>
          </p:cNvPr>
          <p:cNvSpPr/>
          <p:nvPr/>
        </p:nvSpPr>
        <p:spPr>
          <a:xfrm>
            <a:off x="9700354" y="4191000"/>
            <a:ext cx="990600" cy="1066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533400" y="1606435"/>
            <a:ext cx="4156761" cy="393184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39700" indent="-19685" algn="ctr">
              <a:lnSpc>
                <a:spcPct val="100000"/>
              </a:lnSpc>
              <a:spcBef>
                <a:spcPts val="100"/>
              </a:spcBef>
            </a:pPr>
            <a:r>
              <a:rPr lang="he-IL" sz="2800" dirty="0">
                <a:latin typeface="+mj-lt"/>
                <a:cs typeface="+mj-cs"/>
              </a:rPr>
              <a:t>ניתן לאתר את הבקשה בהתאם לפרטים הבאים :</a:t>
            </a:r>
          </a:p>
          <a:p>
            <a:pPr marL="12700" marR="139700" indent="-19685" algn="r">
              <a:lnSpc>
                <a:spcPct val="100000"/>
              </a:lnSpc>
              <a:spcBef>
                <a:spcPts val="100"/>
              </a:spcBef>
            </a:pPr>
            <a:endParaRPr lang="he-IL" sz="2400" dirty="0">
              <a:latin typeface="+mj-lt"/>
              <a:cs typeface="+mj-cs"/>
            </a:endParaRPr>
          </a:p>
          <a:p>
            <a:pPr marR="139700" algn="r">
              <a:lnSpc>
                <a:spcPct val="100000"/>
              </a:lnSpc>
              <a:spcBef>
                <a:spcPts val="100"/>
              </a:spcBef>
            </a:pPr>
            <a:r>
              <a:rPr lang="he-IL" sz="2400" dirty="0">
                <a:latin typeface="+mj-lt"/>
                <a:cs typeface="+mj-cs"/>
              </a:rPr>
              <a:t>-מספר בקשה</a:t>
            </a:r>
          </a:p>
          <a:p>
            <a:pPr marR="139700" algn="r">
              <a:lnSpc>
                <a:spcPct val="100000"/>
              </a:lnSpc>
              <a:spcBef>
                <a:spcPts val="100"/>
              </a:spcBef>
            </a:pPr>
            <a:endParaRPr lang="he-IL" sz="2400" dirty="0">
              <a:latin typeface="+mj-lt"/>
              <a:cs typeface="+mj-cs"/>
            </a:endParaRPr>
          </a:p>
          <a:p>
            <a:pPr marR="139700" algn="r">
              <a:lnSpc>
                <a:spcPct val="100000"/>
              </a:lnSpc>
              <a:spcBef>
                <a:spcPts val="100"/>
              </a:spcBef>
            </a:pPr>
            <a:r>
              <a:rPr lang="he-IL" sz="2400" dirty="0">
                <a:latin typeface="+mj-lt"/>
                <a:cs typeface="+mj-cs"/>
              </a:rPr>
              <a:t>-כתובת </a:t>
            </a:r>
          </a:p>
          <a:p>
            <a:pPr marL="335915" marR="139700" indent="-342900" algn="r">
              <a:lnSpc>
                <a:spcPct val="100000"/>
              </a:lnSpc>
              <a:spcBef>
                <a:spcPts val="100"/>
              </a:spcBef>
              <a:buFontTx/>
              <a:buChar char="-"/>
            </a:pPr>
            <a:endParaRPr lang="he-IL" sz="2400" dirty="0">
              <a:latin typeface="+mj-lt"/>
              <a:cs typeface="+mj-cs"/>
            </a:endParaRPr>
          </a:p>
          <a:p>
            <a:pPr marR="139700" algn="r">
              <a:lnSpc>
                <a:spcPct val="100000"/>
              </a:lnSpc>
              <a:spcBef>
                <a:spcPts val="100"/>
              </a:spcBef>
            </a:pPr>
            <a:r>
              <a:rPr lang="he-IL" sz="2400" dirty="0">
                <a:latin typeface="+mj-lt"/>
                <a:cs typeface="+mj-cs"/>
              </a:rPr>
              <a:t>-פרטי מקרקעין/מספר מגרש</a:t>
            </a:r>
          </a:p>
          <a:p>
            <a:pPr marR="139700" algn="r">
              <a:lnSpc>
                <a:spcPct val="100000"/>
              </a:lnSpc>
              <a:spcBef>
                <a:spcPts val="100"/>
              </a:spcBef>
            </a:pPr>
            <a:r>
              <a:rPr lang="he-IL" sz="2400" dirty="0">
                <a:latin typeface="+mj-lt"/>
                <a:cs typeface="+mj-cs"/>
              </a:rPr>
              <a:t> </a:t>
            </a:r>
          </a:p>
          <a:p>
            <a:pPr marL="12700" marR="139700" indent="-19685" algn="r">
              <a:lnSpc>
                <a:spcPct val="100000"/>
              </a:lnSpc>
              <a:spcBef>
                <a:spcPts val="100"/>
              </a:spcBef>
            </a:pPr>
            <a:r>
              <a:rPr lang="he-IL" sz="2400" dirty="0">
                <a:latin typeface="+mj-lt"/>
                <a:cs typeface="+mj-cs"/>
              </a:rPr>
              <a:t>פרטי בעלי ענין</a:t>
            </a:r>
            <a:r>
              <a:rPr lang="he-IL" sz="2400" dirty="0">
                <a:cs typeface="+mj-cs"/>
              </a:rPr>
              <a:t> </a:t>
            </a:r>
            <a:r>
              <a:rPr sz="2400" spc="-50" dirty="0">
                <a:solidFill>
                  <a:srgbClr val="585858"/>
                </a:solidFill>
                <a:latin typeface="Times New Roman"/>
                <a:cs typeface="Times New Roman"/>
              </a:rPr>
              <a:t>-</a:t>
            </a:r>
            <a:endParaRPr sz="2400" dirty="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968240" y="1592580"/>
            <a:ext cx="6217920" cy="4587240"/>
          </a:xfrm>
          <a:prstGeom prst="rect">
            <a:avLst/>
          </a:prstGeom>
        </p:spPr>
      </p:pic>
      <p:pic>
        <p:nvPicPr>
          <p:cNvPr id="7" name="תמונה 6">
            <a:extLst>
              <a:ext uri="{FF2B5EF4-FFF2-40B4-BE49-F238E27FC236}">
                <a16:creationId xmlns:a16="http://schemas.microsoft.com/office/drawing/2014/main" id="{BF4FD2EE-36FB-AF47-431B-1CE34A4A6E5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7692"/>
          <a:stretch>
            <a:fillRect/>
          </a:stretch>
        </p:blipFill>
        <p:spPr>
          <a:xfrm>
            <a:off x="9829800" y="76200"/>
            <a:ext cx="2185003" cy="102322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6324600" y="4267200"/>
            <a:ext cx="534225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540" algn="r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585858"/>
                </a:solidFill>
                <a:latin typeface="Times New Roman"/>
                <a:cs typeface="Times New Roman"/>
              </a:rPr>
              <a:t>-</a:t>
            </a:r>
            <a:r>
              <a:rPr sz="2400" spc="-85" dirty="0">
                <a:solidFill>
                  <a:srgbClr val="585858"/>
                </a:solidFill>
                <a:latin typeface="Times New Roman"/>
                <a:cs typeface="Times New Roman"/>
              </a:rPr>
              <a:t> </a:t>
            </a:r>
            <a:r>
              <a:rPr lang="he-IL" sz="2400" spc="-85" dirty="0">
                <a:solidFill>
                  <a:srgbClr val="585858"/>
                </a:solidFill>
                <a:latin typeface="Times New Roman"/>
                <a:cs typeface="Times New Roman"/>
              </a:rPr>
              <a:t>לא</a:t>
            </a:r>
            <a:r>
              <a:rPr lang="he-IL" sz="2400" dirty="0">
                <a:cs typeface="+mj-cs"/>
              </a:rPr>
              <a:t>חר ביצוע החיפוש יוצגו הבקשות הרלוונטיות יש להיכנס לקישור </a:t>
            </a:r>
            <a:r>
              <a:rPr lang="he-IL" sz="2400" dirty="0">
                <a:solidFill>
                  <a:srgbClr val="486852"/>
                </a:solidFill>
                <a:cs typeface="+mj-cs"/>
              </a:rPr>
              <a:t>פרטי בקשה</a:t>
            </a:r>
            <a:endParaRPr sz="2400" dirty="0">
              <a:solidFill>
                <a:srgbClr val="486852"/>
              </a:solidFill>
              <a:latin typeface="Times New Roman"/>
              <a:cs typeface="+mj-cs"/>
            </a:endParaRPr>
          </a:p>
        </p:txBody>
      </p:sp>
      <p:pic>
        <p:nvPicPr>
          <p:cNvPr id="9" name="תמונה 8">
            <a:extLst>
              <a:ext uri="{FF2B5EF4-FFF2-40B4-BE49-F238E27FC236}">
                <a16:creationId xmlns:a16="http://schemas.microsoft.com/office/drawing/2014/main" id="{38F2072A-42A6-977F-D5F2-DFB68BD2C69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692"/>
          <a:stretch>
            <a:fillRect/>
          </a:stretch>
        </p:blipFill>
        <p:spPr>
          <a:xfrm>
            <a:off x="9912509" y="141804"/>
            <a:ext cx="2185003" cy="1023221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id="{80F3CCCA-E31D-0D17-9355-93D021EFD6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872" y="1206561"/>
            <a:ext cx="11438255" cy="2804951"/>
          </a:xfrm>
          <a:prstGeom prst="rect">
            <a:avLst/>
          </a:prstGeom>
        </p:spPr>
      </p:pic>
      <p:sp>
        <p:nvSpPr>
          <p:cNvPr id="6" name="object 6"/>
          <p:cNvSpPr/>
          <p:nvPr/>
        </p:nvSpPr>
        <p:spPr>
          <a:xfrm>
            <a:off x="10263148" y="3505201"/>
            <a:ext cx="1090652" cy="340202"/>
          </a:xfrm>
          <a:custGeom>
            <a:avLst/>
            <a:gdLst/>
            <a:ahLst/>
            <a:cxnLst/>
            <a:rect l="l" t="t" r="r" b="b"/>
            <a:pathLst>
              <a:path w="1001395" h="269875">
                <a:moveTo>
                  <a:pt x="0" y="134874"/>
                </a:moveTo>
                <a:lnTo>
                  <a:pt x="21197" y="95898"/>
                </a:lnTo>
                <a:lnTo>
                  <a:pt x="80658" y="61407"/>
                </a:lnTo>
                <a:lnTo>
                  <a:pt x="122801" y="46362"/>
                </a:lnTo>
                <a:lnTo>
                  <a:pt x="172186" y="33061"/>
                </a:lnTo>
                <a:lnTo>
                  <a:pt x="228039" y="21713"/>
                </a:lnTo>
                <a:lnTo>
                  <a:pt x="289585" y="12525"/>
                </a:lnTo>
                <a:lnTo>
                  <a:pt x="356049" y="5705"/>
                </a:lnTo>
                <a:lnTo>
                  <a:pt x="426657" y="1461"/>
                </a:lnTo>
                <a:lnTo>
                  <a:pt x="500634" y="0"/>
                </a:lnTo>
                <a:lnTo>
                  <a:pt x="574610" y="1461"/>
                </a:lnTo>
                <a:lnTo>
                  <a:pt x="645218" y="5705"/>
                </a:lnTo>
                <a:lnTo>
                  <a:pt x="711682" y="12525"/>
                </a:lnTo>
                <a:lnTo>
                  <a:pt x="773228" y="21713"/>
                </a:lnTo>
                <a:lnTo>
                  <a:pt x="829081" y="33061"/>
                </a:lnTo>
                <a:lnTo>
                  <a:pt x="878466" y="46362"/>
                </a:lnTo>
                <a:lnTo>
                  <a:pt x="920609" y="61407"/>
                </a:lnTo>
                <a:lnTo>
                  <a:pt x="980070" y="95898"/>
                </a:lnTo>
                <a:lnTo>
                  <a:pt x="1001268" y="134874"/>
                </a:lnTo>
                <a:lnTo>
                  <a:pt x="995839" y="154818"/>
                </a:lnTo>
                <a:lnTo>
                  <a:pt x="954735" y="191759"/>
                </a:lnTo>
                <a:lnTo>
                  <a:pt x="878466" y="223385"/>
                </a:lnTo>
                <a:lnTo>
                  <a:pt x="829081" y="236686"/>
                </a:lnTo>
                <a:lnTo>
                  <a:pt x="773228" y="248034"/>
                </a:lnTo>
                <a:lnTo>
                  <a:pt x="711682" y="257222"/>
                </a:lnTo>
                <a:lnTo>
                  <a:pt x="645218" y="264042"/>
                </a:lnTo>
                <a:lnTo>
                  <a:pt x="574610" y="268286"/>
                </a:lnTo>
                <a:lnTo>
                  <a:pt x="500634" y="269748"/>
                </a:lnTo>
                <a:lnTo>
                  <a:pt x="426657" y="268286"/>
                </a:lnTo>
                <a:lnTo>
                  <a:pt x="356049" y="264042"/>
                </a:lnTo>
                <a:lnTo>
                  <a:pt x="289585" y="257222"/>
                </a:lnTo>
                <a:lnTo>
                  <a:pt x="228039" y="248034"/>
                </a:lnTo>
                <a:lnTo>
                  <a:pt x="172186" y="236686"/>
                </a:lnTo>
                <a:lnTo>
                  <a:pt x="122801" y="223385"/>
                </a:lnTo>
                <a:lnTo>
                  <a:pt x="80658" y="208340"/>
                </a:lnTo>
                <a:lnTo>
                  <a:pt x="21197" y="173849"/>
                </a:lnTo>
                <a:lnTo>
                  <a:pt x="0" y="134874"/>
                </a:lnTo>
                <a:close/>
              </a:path>
            </a:pathLst>
          </a:custGeom>
          <a:ln w="28575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7709" y="-167178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799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2192000" cy="6851903"/>
            </a:xfrm>
            <a:prstGeom prst="rect">
              <a:avLst/>
            </a:prstGeom>
          </p:spPr>
        </p:pic>
      </p:grpSp>
      <p:sp>
        <p:nvSpPr>
          <p:cNvPr id="13" name="אליפסה 12">
            <a:extLst>
              <a:ext uri="{FF2B5EF4-FFF2-40B4-BE49-F238E27FC236}">
                <a16:creationId xmlns:a16="http://schemas.microsoft.com/office/drawing/2014/main" id="{80644610-A1AE-E596-1AD8-310F4FFF2EC0}"/>
              </a:ext>
            </a:extLst>
          </p:cNvPr>
          <p:cNvSpPr/>
          <p:nvPr/>
        </p:nvSpPr>
        <p:spPr>
          <a:xfrm>
            <a:off x="7627864" y="5324441"/>
            <a:ext cx="838200" cy="45720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5" name="object 5"/>
          <p:cNvSpPr txBox="1"/>
          <p:nvPr/>
        </p:nvSpPr>
        <p:spPr>
          <a:xfrm>
            <a:off x="-260106" y="1352831"/>
            <a:ext cx="6872791" cy="457304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99440" marR="6350" indent="635" algn="ctr">
              <a:lnSpc>
                <a:spcPct val="100000"/>
              </a:lnSpc>
              <a:spcBef>
                <a:spcPts val="100"/>
              </a:spcBef>
            </a:pPr>
            <a:r>
              <a:rPr lang="he-IL" sz="2400" dirty="0">
                <a:solidFill>
                  <a:srgbClr val="48685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הורדת מסמכים לצורך השלמת נתונים וחתימות </a:t>
            </a:r>
          </a:p>
          <a:p>
            <a:pPr marL="599440" marR="6350" indent="635" algn="r">
              <a:lnSpc>
                <a:spcPct val="100000"/>
              </a:lnSpc>
              <a:spcBef>
                <a:spcPts val="100"/>
              </a:spcBef>
            </a:pPr>
            <a:r>
              <a:rPr lang="he-IL" sz="24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  <a:p>
            <a:pPr marL="599440" marR="6350" indent="635" algn="r">
              <a:lnSpc>
                <a:spcPct val="100000"/>
              </a:lnSpc>
              <a:spcBef>
                <a:spcPts val="100"/>
              </a:spcBef>
            </a:pPr>
            <a:r>
              <a:rPr lang="he-IL" sz="2400" dirty="0">
                <a:latin typeface="David" panose="020E0502060401010101" pitchFamily="34" charset="-79"/>
                <a:cs typeface="David" panose="020E0502060401010101" pitchFamily="34" charset="-79"/>
              </a:rPr>
              <a:t>בקשות הנמצאות בתהליך של אישור תחילת עבודות / מהלך ביצוע /תעודת גמר יש </a:t>
            </a:r>
          </a:p>
          <a:p>
            <a:pPr marL="599440" marR="6350" indent="635" algn="r">
              <a:lnSpc>
                <a:spcPct val="100000"/>
              </a:lnSpc>
              <a:spcBef>
                <a:spcPts val="100"/>
              </a:spcBef>
            </a:pPr>
            <a:r>
              <a:rPr lang="he-IL" sz="2400" dirty="0">
                <a:latin typeface="David" panose="020E0502060401010101" pitchFamily="34" charset="-79"/>
                <a:cs typeface="David" panose="020E0502060401010101" pitchFamily="34" charset="-79"/>
              </a:rPr>
              <a:t>להוריד את הטפסים מהקישור הבא:</a:t>
            </a:r>
          </a:p>
          <a:p>
            <a:pPr marL="599440" marR="6350" algn="r">
              <a:lnSpc>
                <a:spcPct val="100000"/>
              </a:lnSpc>
              <a:spcBef>
                <a:spcPts val="100"/>
              </a:spcBef>
            </a:pPr>
            <a:r>
              <a:rPr lang="he-IL" sz="2400" dirty="0">
                <a:latin typeface="David" panose="020E0502060401010101" pitchFamily="34" charset="-79"/>
                <a:cs typeface="David" panose="020E0502060401010101" pitchFamily="34" charset="-79"/>
              </a:rPr>
              <a:t>*בקשות לאחר היתר- </a:t>
            </a:r>
            <a:r>
              <a:rPr lang="he-IL" sz="2400" dirty="0">
                <a:solidFill>
                  <a:srgbClr val="48685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קישור לצפייה </a:t>
            </a:r>
          </a:p>
          <a:p>
            <a:pPr marL="599440" marR="6350" algn="r">
              <a:lnSpc>
                <a:spcPct val="100000"/>
              </a:lnSpc>
              <a:spcBef>
                <a:spcPts val="100"/>
              </a:spcBef>
            </a:pPr>
            <a:r>
              <a:rPr lang="he-IL" sz="2400" dirty="0">
                <a:latin typeface="David" panose="020E0502060401010101" pitchFamily="34" charset="-79"/>
                <a:cs typeface="David" panose="020E0502060401010101" pitchFamily="34" charset="-79"/>
              </a:rPr>
              <a:t>*אישור תחילת עבודות- </a:t>
            </a:r>
            <a:r>
              <a:rPr lang="he-IL" sz="2400" dirty="0">
                <a:solidFill>
                  <a:srgbClr val="48685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קישור לצפייה</a:t>
            </a:r>
          </a:p>
          <a:p>
            <a:pPr marL="599440" marR="6350" algn="r">
              <a:lnSpc>
                <a:spcPct val="100000"/>
              </a:lnSpc>
              <a:spcBef>
                <a:spcPts val="100"/>
              </a:spcBef>
            </a:pPr>
            <a:r>
              <a:rPr lang="he-IL" sz="2400" dirty="0">
                <a:latin typeface="David" panose="020E0502060401010101" pitchFamily="34" charset="-79"/>
                <a:cs typeface="David" panose="020E0502060401010101" pitchFamily="34" charset="-79"/>
              </a:rPr>
              <a:t>*תעודת גמר- </a:t>
            </a:r>
            <a:r>
              <a:rPr lang="he-IL" sz="2400" dirty="0">
                <a:solidFill>
                  <a:srgbClr val="48685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קישור לצפייה </a:t>
            </a:r>
            <a:endParaRPr lang="he-IL" sz="2400" dirty="0">
              <a:solidFill>
                <a:srgbClr val="486852"/>
              </a:solidFill>
              <a:highlight>
                <a:srgbClr val="FFFF00"/>
              </a:highligh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599440" marR="6350" indent="635" algn="r">
              <a:lnSpc>
                <a:spcPct val="100000"/>
              </a:lnSpc>
              <a:spcBef>
                <a:spcPts val="100"/>
              </a:spcBef>
            </a:pPr>
            <a:endParaRPr lang="he-IL" sz="24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599440" marR="6350" indent="635" algn="r">
              <a:lnSpc>
                <a:spcPct val="100000"/>
              </a:lnSpc>
              <a:spcBef>
                <a:spcPts val="100"/>
              </a:spcBef>
            </a:pPr>
            <a:r>
              <a:rPr lang="he-IL" sz="2400" dirty="0">
                <a:latin typeface="David" panose="020E0502060401010101" pitchFamily="34" charset="-79"/>
                <a:cs typeface="David" panose="020E0502060401010101" pitchFamily="34" charset="-79"/>
              </a:rPr>
              <a:t>ניתן להוריד את מסמכי הבקשה </a:t>
            </a:r>
          </a:p>
          <a:p>
            <a:pPr marL="599440" marR="6350" indent="635" algn="r">
              <a:lnSpc>
                <a:spcPct val="100000"/>
              </a:lnSpc>
              <a:spcBef>
                <a:spcPts val="100"/>
              </a:spcBef>
            </a:pPr>
            <a:r>
              <a:rPr lang="he-IL" sz="2400" dirty="0">
                <a:latin typeface="David" panose="020E0502060401010101" pitchFamily="34" charset="-79"/>
                <a:cs typeface="David" panose="020E0502060401010101" pitchFamily="34" charset="-79"/>
              </a:rPr>
              <a:t>הכוללים את נתוני הבקשה מארכיב </a:t>
            </a:r>
          </a:p>
          <a:p>
            <a:pPr marL="599440" marR="6350" indent="635" algn="r">
              <a:lnSpc>
                <a:spcPct val="100000"/>
              </a:lnSpc>
              <a:spcBef>
                <a:spcPts val="100"/>
              </a:spcBef>
            </a:pPr>
            <a:r>
              <a:rPr lang="he-IL" sz="2400" dirty="0">
                <a:latin typeface="David" panose="020E0502060401010101" pitchFamily="34" charset="-79"/>
                <a:cs typeface="David" panose="020E0502060401010101" pitchFamily="34" charset="-79"/>
              </a:rPr>
              <a:t>הקבצים בעמוד הבקשה באתר </a:t>
            </a:r>
            <a:endParaRPr sz="2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10" name="Picture 2" descr="000">
            <a:extLst>
              <a:ext uri="{FF2B5EF4-FFF2-40B4-BE49-F238E27FC236}">
                <a16:creationId xmlns:a16="http://schemas.microsoft.com/office/drawing/2014/main" id="{989EDAF9-BD6D-E470-03F0-1BAE47CDE7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200" y="187960"/>
            <a:ext cx="2789108" cy="690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תמונה 11">
            <a:extLst>
              <a:ext uri="{FF2B5EF4-FFF2-40B4-BE49-F238E27FC236}">
                <a16:creationId xmlns:a16="http://schemas.microsoft.com/office/drawing/2014/main" id="{C8549650-2FE9-D272-C1B8-0705E5E152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08304" y="1295400"/>
            <a:ext cx="4823792" cy="4687910"/>
          </a:xfrm>
          <a:prstGeom prst="rect">
            <a:avLst/>
          </a:prstGeom>
        </p:spPr>
      </p:pic>
      <p:sp>
        <p:nvSpPr>
          <p:cNvPr id="16" name="אליפסה 15">
            <a:extLst>
              <a:ext uri="{FF2B5EF4-FFF2-40B4-BE49-F238E27FC236}">
                <a16:creationId xmlns:a16="http://schemas.microsoft.com/office/drawing/2014/main" id="{DB1C9979-1DA9-1242-28E2-155401257637}"/>
              </a:ext>
            </a:extLst>
          </p:cNvPr>
          <p:cNvSpPr/>
          <p:nvPr/>
        </p:nvSpPr>
        <p:spPr>
          <a:xfrm>
            <a:off x="7391400" y="5029200"/>
            <a:ext cx="990600" cy="1066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-17318" y="6097"/>
            <a:ext cx="12192000" cy="685190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57200" y="1676400"/>
            <a:ext cx="4648200" cy="264944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8305" marR="6350" indent="-1270" algn="ctr">
              <a:lnSpc>
                <a:spcPct val="100000"/>
              </a:lnSpc>
              <a:spcBef>
                <a:spcPts val="100"/>
              </a:spcBef>
            </a:pPr>
            <a:r>
              <a:rPr lang="he-IL" sz="2400" dirty="0"/>
              <a:t> בעמוד פרטי הבקשה נמצא גילון הדרישות של הבקשה </a:t>
            </a:r>
          </a:p>
          <a:p>
            <a:pPr marL="408305" marR="6350" indent="-1270" algn="ctr">
              <a:lnSpc>
                <a:spcPct val="100000"/>
              </a:lnSpc>
              <a:spcBef>
                <a:spcPts val="100"/>
              </a:spcBef>
            </a:pPr>
            <a:endParaRPr lang="he-IL" sz="2400" dirty="0"/>
          </a:p>
          <a:p>
            <a:pPr marL="408305" marR="6350" indent="-1270" algn="ctr">
              <a:lnSpc>
                <a:spcPct val="100000"/>
              </a:lnSpc>
              <a:spcBef>
                <a:spcPts val="100"/>
              </a:spcBef>
            </a:pPr>
            <a:r>
              <a:rPr lang="he-IL" sz="2400" dirty="0">
                <a:solidFill>
                  <a:srgbClr val="486852"/>
                </a:solidFill>
              </a:rPr>
              <a:t>יש להיכנס לקישור להעלאת קבצים </a:t>
            </a:r>
          </a:p>
          <a:p>
            <a:pPr marL="408305" marR="6350" indent="-1270" algn="ctr">
              <a:lnSpc>
                <a:spcPct val="100000"/>
              </a:lnSpc>
              <a:spcBef>
                <a:spcPts val="100"/>
              </a:spcBef>
            </a:pPr>
            <a:endParaRPr lang="he-IL" sz="2400" dirty="0"/>
          </a:p>
          <a:p>
            <a:pPr marL="408305" marR="6350" indent="-1270" algn="ctr">
              <a:lnSpc>
                <a:spcPct val="100000"/>
              </a:lnSpc>
              <a:spcBef>
                <a:spcPts val="100"/>
              </a:spcBef>
            </a:pPr>
            <a:r>
              <a:rPr lang="he-IL" sz="2400" dirty="0"/>
              <a:t>ולהזין מספר זיהוי של אחד מבעלי העניין בבקשה</a:t>
            </a:r>
            <a:endParaRPr sz="2400" dirty="0">
              <a:latin typeface="Times New Roman"/>
              <a:cs typeface="Times New Roman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5174170" y="1290827"/>
            <a:ext cx="5535295" cy="3169920"/>
            <a:chOff x="5174170" y="1290827"/>
            <a:chExt cx="5535295" cy="3169920"/>
          </a:xfrm>
        </p:grpSpPr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53812" y="1290827"/>
              <a:ext cx="5355336" cy="3169920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5188458" y="3080766"/>
              <a:ext cx="1270000" cy="342900"/>
            </a:xfrm>
            <a:custGeom>
              <a:avLst/>
              <a:gdLst/>
              <a:ahLst/>
              <a:cxnLst/>
              <a:rect l="l" t="t" r="r" b="b"/>
              <a:pathLst>
                <a:path w="1270000" h="342900">
                  <a:moveTo>
                    <a:pt x="0" y="171450"/>
                  </a:moveTo>
                  <a:lnTo>
                    <a:pt x="14642" y="134654"/>
                  </a:lnTo>
                  <a:lnTo>
                    <a:pt x="56502" y="100616"/>
                  </a:lnTo>
                  <a:lnTo>
                    <a:pt x="122480" y="70171"/>
                  </a:lnTo>
                  <a:lnTo>
                    <a:pt x="163545" y="56556"/>
                  </a:lnTo>
                  <a:lnTo>
                    <a:pt x="209478" y="44152"/>
                  </a:lnTo>
                  <a:lnTo>
                    <a:pt x="259890" y="33064"/>
                  </a:lnTo>
                  <a:lnTo>
                    <a:pt x="314395" y="23396"/>
                  </a:lnTo>
                  <a:lnTo>
                    <a:pt x="372605" y="15251"/>
                  </a:lnTo>
                  <a:lnTo>
                    <a:pt x="434132" y="8735"/>
                  </a:lnTo>
                  <a:lnTo>
                    <a:pt x="498590" y="3952"/>
                  </a:lnTo>
                  <a:lnTo>
                    <a:pt x="565590" y="1005"/>
                  </a:lnTo>
                  <a:lnTo>
                    <a:pt x="634745" y="0"/>
                  </a:lnTo>
                  <a:lnTo>
                    <a:pt x="703901" y="1005"/>
                  </a:lnTo>
                  <a:lnTo>
                    <a:pt x="770901" y="3952"/>
                  </a:lnTo>
                  <a:lnTo>
                    <a:pt x="835359" y="8735"/>
                  </a:lnTo>
                  <a:lnTo>
                    <a:pt x="896886" y="15251"/>
                  </a:lnTo>
                  <a:lnTo>
                    <a:pt x="955096" y="23396"/>
                  </a:lnTo>
                  <a:lnTo>
                    <a:pt x="1009601" y="33064"/>
                  </a:lnTo>
                  <a:lnTo>
                    <a:pt x="1060013" y="44152"/>
                  </a:lnTo>
                  <a:lnTo>
                    <a:pt x="1105946" y="56556"/>
                  </a:lnTo>
                  <a:lnTo>
                    <a:pt x="1147011" y="70171"/>
                  </a:lnTo>
                  <a:lnTo>
                    <a:pt x="1182821" y="84892"/>
                  </a:lnTo>
                  <a:lnTo>
                    <a:pt x="1237128" y="117238"/>
                  </a:lnTo>
                  <a:lnTo>
                    <a:pt x="1265766" y="152759"/>
                  </a:lnTo>
                  <a:lnTo>
                    <a:pt x="1269491" y="171450"/>
                  </a:lnTo>
                  <a:lnTo>
                    <a:pt x="1265766" y="190140"/>
                  </a:lnTo>
                  <a:lnTo>
                    <a:pt x="1237128" y="225661"/>
                  </a:lnTo>
                  <a:lnTo>
                    <a:pt x="1182821" y="258007"/>
                  </a:lnTo>
                  <a:lnTo>
                    <a:pt x="1147011" y="272728"/>
                  </a:lnTo>
                  <a:lnTo>
                    <a:pt x="1105946" y="286343"/>
                  </a:lnTo>
                  <a:lnTo>
                    <a:pt x="1060013" y="298747"/>
                  </a:lnTo>
                  <a:lnTo>
                    <a:pt x="1009601" y="309835"/>
                  </a:lnTo>
                  <a:lnTo>
                    <a:pt x="955096" y="319503"/>
                  </a:lnTo>
                  <a:lnTo>
                    <a:pt x="896886" y="327648"/>
                  </a:lnTo>
                  <a:lnTo>
                    <a:pt x="835359" y="334164"/>
                  </a:lnTo>
                  <a:lnTo>
                    <a:pt x="770901" y="338947"/>
                  </a:lnTo>
                  <a:lnTo>
                    <a:pt x="703901" y="341894"/>
                  </a:lnTo>
                  <a:lnTo>
                    <a:pt x="634745" y="342900"/>
                  </a:lnTo>
                  <a:lnTo>
                    <a:pt x="565590" y="341894"/>
                  </a:lnTo>
                  <a:lnTo>
                    <a:pt x="498590" y="338947"/>
                  </a:lnTo>
                  <a:lnTo>
                    <a:pt x="434132" y="334164"/>
                  </a:lnTo>
                  <a:lnTo>
                    <a:pt x="372605" y="327648"/>
                  </a:lnTo>
                  <a:lnTo>
                    <a:pt x="314395" y="319503"/>
                  </a:lnTo>
                  <a:lnTo>
                    <a:pt x="259890" y="309835"/>
                  </a:lnTo>
                  <a:lnTo>
                    <a:pt x="209478" y="298747"/>
                  </a:lnTo>
                  <a:lnTo>
                    <a:pt x="163545" y="286343"/>
                  </a:lnTo>
                  <a:lnTo>
                    <a:pt x="122480" y="272728"/>
                  </a:lnTo>
                  <a:lnTo>
                    <a:pt x="86670" y="258007"/>
                  </a:lnTo>
                  <a:lnTo>
                    <a:pt x="32363" y="225661"/>
                  </a:lnTo>
                  <a:lnTo>
                    <a:pt x="3725" y="190140"/>
                  </a:lnTo>
                  <a:lnTo>
                    <a:pt x="0" y="171450"/>
                  </a:lnTo>
                  <a:close/>
                </a:path>
              </a:pathLst>
            </a:custGeom>
            <a:ln w="28575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9" name="Picture 2" descr="000">
            <a:extLst>
              <a:ext uri="{FF2B5EF4-FFF2-40B4-BE49-F238E27FC236}">
                <a16:creationId xmlns:a16="http://schemas.microsoft.com/office/drawing/2014/main" id="{16960C54-6093-DA20-F87F-B392E0CFDE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4594" y="244532"/>
            <a:ext cx="2789108" cy="690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-3585"/>
            <a:ext cx="12192000" cy="6858000"/>
          </a:xfrm>
          <a:prstGeom prst="rect">
            <a:avLst/>
          </a:prstGeom>
        </p:spPr>
      </p:pic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304800" y="2590800"/>
            <a:ext cx="5126182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he-IL" sz="2400" dirty="0"/>
              <a:t>הכניסה להעלאת קבצים הינה כניסה מזוהה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7709" y="3097742"/>
            <a:ext cx="5800760" cy="1515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175" algn="ctr">
              <a:lnSpc>
                <a:spcPct val="100000"/>
              </a:lnSpc>
              <a:spcBef>
                <a:spcPts val="100"/>
              </a:spcBef>
            </a:pPr>
            <a:r>
              <a:rPr lang="he-IL" sz="2400" dirty="0">
                <a:solidFill>
                  <a:srgbClr val="486852"/>
                </a:solidFill>
              </a:rPr>
              <a:t>יש להזין מספר זיהוי מספר זהות / ח.פ</a:t>
            </a:r>
          </a:p>
          <a:p>
            <a:pPr marL="12700" marR="5080" indent="3175" algn="ctr">
              <a:lnSpc>
                <a:spcPct val="100000"/>
              </a:lnSpc>
              <a:spcBef>
                <a:spcPts val="100"/>
              </a:spcBef>
            </a:pPr>
            <a:endParaRPr lang="he-IL" sz="2400" dirty="0">
              <a:solidFill>
                <a:srgbClr val="486852"/>
              </a:solidFill>
            </a:endParaRPr>
          </a:p>
          <a:p>
            <a:pPr marL="12700" marR="5080" indent="3175" algn="ctr">
              <a:lnSpc>
                <a:spcPct val="100000"/>
              </a:lnSpc>
              <a:spcBef>
                <a:spcPts val="100"/>
              </a:spcBef>
            </a:pPr>
            <a:r>
              <a:rPr lang="he-IL" sz="2400" dirty="0">
                <a:solidFill>
                  <a:srgbClr val="486852"/>
                </a:solidFill>
              </a:rPr>
              <a:t>ניתן להזין גם תעודת זהות של עורך הבקשה / מתכנן שלד/ אחראי לביקורת על הביצוע </a:t>
            </a:r>
            <a:endParaRPr sz="2400" dirty="0">
              <a:solidFill>
                <a:srgbClr val="486852"/>
              </a:solidFill>
              <a:latin typeface="Times New Roman"/>
              <a:cs typeface="Times New Roman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510528" y="1332370"/>
            <a:ext cx="5376672" cy="3281172"/>
          </a:xfrm>
          <a:prstGeom prst="rect">
            <a:avLst/>
          </a:prstGeom>
        </p:spPr>
      </p:pic>
      <p:pic>
        <p:nvPicPr>
          <p:cNvPr id="8" name="Picture 2" descr="000">
            <a:extLst>
              <a:ext uri="{FF2B5EF4-FFF2-40B4-BE49-F238E27FC236}">
                <a16:creationId xmlns:a16="http://schemas.microsoft.com/office/drawing/2014/main" id="{F25431F3-ACAF-BF47-0EC2-74777B06A8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200" y="191755"/>
            <a:ext cx="2789108" cy="690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9622"/>
              <a:ext cx="12192000" cy="6818377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304800" y="1981200"/>
            <a:ext cx="5055108" cy="33881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20065" marR="6350" algn="ctr">
              <a:lnSpc>
                <a:spcPct val="100000"/>
              </a:lnSpc>
              <a:spcBef>
                <a:spcPts val="100"/>
              </a:spcBef>
            </a:pPr>
            <a:r>
              <a:rPr lang="he-IL" sz="2400" dirty="0">
                <a:latin typeface="David" panose="020E0502060401010101" pitchFamily="34" charset="-79"/>
                <a:cs typeface="David" panose="020E0502060401010101" pitchFamily="34" charset="-79"/>
              </a:rPr>
              <a:t>ניתן לצרף קובץ רק לדרישות שהסטטוס שלהן נדחה / לא הושלם/ ריק</a:t>
            </a:r>
          </a:p>
          <a:p>
            <a:pPr marL="520065" marR="6350" algn="ctr">
              <a:lnSpc>
                <a:spcPct val="100000"/>
              </a:lnSpc>
              <a:spcBef>
                <a:spcPts val="100"/>
              </a:spcBef>
            </a:pPr>
            <a:r>
              <a:rPr lang="he-IL" sz="24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  <a:p>
            <a:pPr marL="520065" marR="6350" algn="ctr">
              <a:lnSpc>
                <a:spcPct val="100000"/>
              </a:lnSpc>
              <a:spcBef>
                <a:spcPts val="100"/>
              </a:spcBef>
            </a:pPr>
            <a:r>
              <a:rPr lang="he-IL" sz="2400" dirty="0">
                <a:solidFill>
                  <a:srgbClr val="48685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לכל דרישה ניתן לצרף קובץ/ מספר קבצים.</a:t>
            </a:r>
          </a:p>
          <a:p>
            <a:pPr marL="520065" marR="6350" algn="ctr">
              <a:lnSpc>
                <a:spcPct val="100000"/>
              </a:lnSpc>
              <a:spcBef>
                <a:spcPts val="100"/>
              </a:spcBef>
            </a:pPr>
            <a:endParaRPr lang="he-IL" sz="24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520065" marR="6350" algn="ctr">
              <a:lnSpc>
                <a:spcPct val="100000"/>
              </a:lnSpc>
              <a:spcBef>
                <a:spcPts val="100"/>
              </a:spcBef>
            </a:pPr>
            <a:r>
              <a:rPr lang="he-IL" sz="2400" dirty="0">
                <a:latin typeface="David" panose="020E0502060401010101" pitchFamily="34" charset="-79"/>
                <a:cs typeface="David" panose="020E0502060401010101" pitchFamily="34" charset="-79"/>
              </a:rPr>
              <a:t>יש להוריד את כל הטפסים ולמלאם בהקלדה בלבד - לא יתקבלו טפסים שמולאו בכתב יד</a:t>
            </a:r>
            <a:endParaRPr sz="2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10" name="Picture 2" descr="000">
            <a:extLst>
              <a:ext uri="{FF2B5EF4-FFF2-40B4-BE49-F238E27FC236}">
                <a16:creationId xmlns:a16="http://schemas.microsoft.com/office/drawing/2014/main" id="{C25554AF-5D9F-076D-82AD-B6C86881DF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200" y="286673"/>
            <a:ext cx="2789108" cy="690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תמונה 11">
            <a:extLst>
              <a:ext uri="{FF2B5EF4-FFF2-40B4-BE49-F238E27FC236}">
                <a16:creationId xmlns:a16="http://schemas.microsoft.com/office/drawing/2014/main" id="{B7F71586-151B-9D83-0BE0-14EDE9D90E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4600" y="1224604"/>
            <a:ext cx="5272088" cy="5302607"/>
          </a:xfrm>
          <a:prstGeom prst="rect">
            <a:avLst/>
          </a:prstGeom>
        </p:spPr>
      </p:pic>
      <p:sp>
        <p:nvSpPr>
          <p:cNvPr id="13" name="חץ: למטה 12">
            <a:extLst>
              <a:ext uri="{FF2B5EF4-FFF2-40B4-BE49-F238E27FC236}">
                <a16:creationId xmlns:a16="http://schemas.microsoft.com/office/drawing/2014/main" id="{06FF81F4-B1E3-A1D3-5E43-B64F89317A51}"/>
              </a:ext>
            </a:extLst>
          </p:cNvPr>
          <p:cNvSpPr/>
          <p:nvPr/>
        </p:nvSpPr>
        <p:spPr>
          <a:xfrm>
            <a:off x="6553200" y="457200"/>
            <a:ext cx="457200" cy="690880"/>
          </a:xfrm>
          <a:prstGeom prst="down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96" y="0"/>
              <a:ext cx="12185903" cy="68579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85815" y="1286255"/>
              <a:ext cx="5292851" cy="307543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3047"/>
              <a:ext cx="12192000" cy="6854952"/>
            </a:xfrm>
            <a:prstGeom prst="rect">
              <a:avLst/>
            </a:prstGeom>
          </p:spPr>
        </p:pic>
      </p:grpSp>
      <p:sp>
        <p:nvSpPr>
          <p:cNvPr id="10" name="תיבת טקסט 9">
            <a:extLst>
              <a:ext uri="{FF2B5EF4-FFF2-40B4-BE49-F238E27FC236}">
                <a16:creationId xmlns:a16="http://schemas.microsoft.com/office/drawing/2014/main" id="{B6EEA240-D03C-2807-B045-8400987CC6B0}"/>
              </a:ext>
            </a:extLst>
          </p:cNvPr>
          <p:cNvSpPr txBox="1"/>
          <p:nvPr/>
        </p:nvSpPr>
        <p:spPr>
          <a:xfrm>
            <a:off x="297942" y="685801"/>
            <a:ext cx="5766886" cy="415498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endParaRPr lang="he-IL" sz="2400" b="1" dirty="0">
              <a:latin typeface="+mn-lt"/>
              <a:cs typeface="David" panose="020E0502060401010101" pitchFamily="34" charset="-79"/>
            </a:endParaRPr>
          </a:p>
          <a:p>
            <a:pPr algn="r"/>
            <a:r>
              <a:rPr lang="he-IL" sz="2400" b="1" dirty="0">
                <a:latin typeface="+mn-lt"/>
                <a:cs typeface="David" panose="020E0502060401010101" pitchFamily="34" charset="-79"/>
              </a:rPr>
              <a:t>דגשים חשובים:</a:t>
            </a:r>
          </a:p>
          <a:p>
            <a:pPr algn="r"/>
            <a:endParaRPr lang="he-IL" sz="2400" dirty="0">
              <a:latin typeface="+mn-lt"/>
            </a:endParaRPr>
          </a:p>
          <a:p>
            <a:pPr algn="r"/>
            <a:r>
              <a:rPr lang="he-IL" sz="2400" dirty="0">
                <a:latin typeface="+mn-lt"/>
              </a:rPr>
              <a:t>יש להקפיד על נפח הקבצים </a:t>
            </a:r>
          </a:p>
          <a:p>
            <a:pPr algn="r"/>
            <a:r>
              <a:rPr lang="he-IL" sz="2400" dirty="0">
                <a:latin typeface="+mn-lt"/>
              </a:rPr>
              <a:t>(להקפיד על נפחים התואמים את סוג הקובץ) . </a:t>
            </a:r>
          </a:p>
          <a:p>
            <a:pPr algn="r"/>
            <a:endParaRPr lang="he-IL" sz="2400" dirty="0">
              <a:latin typeface="+mn-lt"/>
            </a:endParaRPr>
          </a:p>
          <a:p>
            <a:pPr algn="r"/>
            <a:r>
              <a:rPr lang="he-IL" sz="2400" dirty="0">
                <a:latin typeface="+mn-lt"/>
              </a:rPr>
              <a:t>30MBניתן להעלות קבצים עד לנפח להעלות את הקובץ לדרישה הרלוונטית .</a:t>
            </a:r>
          </a:p>
          <a:p>
            <a:pPr algn="r"/>
            <a:endParaRPr lang="he-IL" sz="2400" dirty="0">
              <a:latin typeface="+mn-lt"/>
            </a:endParaRPr>
          </a:p>
          <a:p>
            <a:pPr algn="r"/>
            <a:r>
              <a:rPr lang="he-IL" sz="2400" dirty="0">
                <a:latin typeface="+mn-lt"/>
              </a:rPr>
              <a:t>יש להוריד את כל הטפסים ולמלאם בהקלדה בלבד- לא יתקבלו טפסים שמולאו בכתב יד.</a:t>
            </a:r>
            <a:endParaRPr lang="he-IL" sz="2400" b="1" dirty="0">
              <a:latin typeface="+mn-lt"/>
              <a:cs typeface="David" panose="020E0502060401010101" pitchFamily="34" charset="-79"/>
            </a:endParaRPr>
          </a:p>
        </p:txBody>
      </p:sp>
      <p:pic>
        <p:nvPicPr>
          <p:cNvPr id="12" name="תמונה 11">
            <a:extLst>
              <a:ext uri="{FF2B5EF4-FFF2-40B4-BE49-F238E27FC236}">
                <a16:creationId xmlns:a16="http://schemas.microsoft.com/office/drawing/2014/main" id="{DCBEBDE9-030C-1ECA-9B1D-DF7D3D06BC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51419" y="1258546"/>
            <a:ext cx="5849405" cy="343930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20782" y="0"/>
            <a:ext cx="12192000" cy="6858000"/>
          </a:xfrm>
          <a:prstGeom prst="rect">
            <a:avLst/>
          </a:prstGeom>
        </p:spPr>
      </p:pic>
      <p:sp>
        <p:nvSpPr>
          <p:cNvPr id="6" name="תיבת טקסט 5">
            <a:extLst>
              <a:ext uri="{FF2B5EF4-FFF2-40B4-BE49-F238E27FC236}">
                <a16:creationId xmlns:a16="http://schemas.microsoft.com/office/drawing/2014/main" id="{67FD9ACF-9B5C-5E4E-E241-2EC996256309}"/>
              </a:ext>
            </a:extLst>
          </p:cNvPr>
          <p:cNvSpPr txBox="1"/>
          <p:nvPr/>
        </p:nvSpPr>
        <p:spPr>
          <a:xfrm>
            <a:off x="2819400" y="1028343"/>
            <a:ext cx="9296401" cy="480131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endParaRPr lang="he-IL" dirty="0"/>
          </a:p>
          <a:p>
            <a:pPr algn="r"/>
            <a:r>
              <a:rPr lang="he-IL" dirty="0"/>
              <a:t>1) לאחר הגשת המסמכים ואישורים הם יועברו לבדיקת מפקח רישוי הוועדה .</a:t>
            </a:r>
          </a:p>
          <a:p>
            <a:pPr algn="r"/>
            <a:endParaRPr lang="he-IL" dirty="0"/>
          </a:p>
          <a:p>
            <a:pPr algn="r"/>
            <a:endParaRPr lang="he-IL" dirty="0"/>
          </a:p>
          <a:p>
            <a:pPr algn="r"/>
            <a:r>
              <a:rPr lang="he-IL" dirty="0"/>
              <a:t>2)  לאחר בדיקה מפקח ישלח מסמך דרישות עדכני ויהיה ניתן לצפות במידע העדכני באתר הוועדה ובמידת הצורך להגיש אישורים ומסמכים מתוקנים / עדכניים.</a:t>
            </a:r>
          </a:p>
          <a:p>
            <a:pPr algn="r"/>
            <a:endParaRPr lang="he-IL" dirty="0"/>
          </a:p>
          <a:p>
            <a:pPr algn="r"/>
            <a:endParaRPr lang="he-IL" dirty="0"/>
          </a:p>
          <a:p>
            <a:pPr algn="r"/>
            <a:r>
              <a:rPr lang="he-IL" dirty="0"/>
              <a:t>3)  דרישות שבדיקתן הושלמה יופיעו באתר בסטטוס הושלם ולא יהי ניתן לטעון אליהן קבצים נוספים . </a:t>
            </a:r>
          </a:p>
          <a:p>
            <a:pPr algn="r"/>
            <a:endParaRPr lang="he-IL" dirty="0"/>
          </a:p>
          <a:p>
            <a:pPr algn="r"/>
            <a:endParaRPr lang="he-IL" dirty="0"/>
          </a:p>
          <a:p>
            <a:pPr algn="r"/>
            <a:r>
              <a:rPr lang="he-IL" dirty="0"/>
              <a:t>4</a:t>
            </a:r>
            <a:r>
              <a:rPr lang="he-IL"/>
              <a:t>)  זמני </a:t>
            </a:r>
            <a:r>
              <a:rPr lang="he-IL" dirty="0"/>
              <a:t>מענה יינתן בהתאם לתקנות </a:t>
            </a:r>
            <a:r>
              <a:rPr lang="he-IL" sz="1800" b="1" dirty="0"/>
              <a:t>התכנון והבנייה (רישוי בנייה), תשע"ו-2016</a:t>
            </a:r>
          </a:p>
          <a:p>
            <a:pPr algn="r"/>
            <a:endParaRPr lang="he-IL" dirty="0"/>
          </a:p>
          <a:p>
            <a:pPr algn="r"/>
            <a:r>
              <a:rPr lang="en-US" dirty="0">
                <a:hlinkClick r:id="rId3"/>
              </a:rPr>
              <a:t>https://www.nevo.co.il/law_html/law00/142028.htm</a:t>
            </a:r>
            <a:r>
              <a:rPr lang="en-US" dirty="0"/>
              <a:t>  </a:t>
            </a:r>
            <a:endParaRPr lang="he-IL" dirty="0"/>
          </a:p>
          <a:p>
            <a:pPr algn="r"/>
            <a:endParaRPr lang="he-IL" dirty="0"/>
          </a:p>
          <a:p>
            <a:pPr algn="r"/>
            <a:r>
              <a:rPr lang="he-IL" dirty="0"/>
              <a:t>תחילת עבודות חלק ז סימן ג' סעיף 77</a:t>
            </a:r>
          </a:p>
          <a:p>
            <a:pPr algn="r"/>
            <a:r>
              <a:rPr lang="he-IL" dirty="0"/>
              <a:t>תעודת גמר חלק ט סימן ב' סעיף 97</a:t>
            </a:r>
          </a:p>
        </p:txBody>
      </p:sp>
      <p:pic>
        <p:nvPicPr>
          <p:cNvPr id="7" name="תמונה 6">
            <a:extLst>
              <a:ext uri="{FF2B5EF4-FFF2-40B4-BE49-F238E27FC236}">
                <a16:creationId xmlns:a16="http://schemas.microsoft.com/office/drawing/2014/main" id="{1378D197-3635-E6CA-7506-BC71F7C0E9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" y="3962400"/>
            <a:ext cx="3928841" cy="2584995"/>
          </a:xfrm>
          <a:prstGeom prst="rect">
            <a:avLst/>
          </a:prstGeom>
        </p:spPr>
      </p:pic>
      <p:pic>
        <p:nvPicPr>
          <p:cNvPr id="9" name="Picture 2" descr="000">
            <a:extLst>
              <a:ext uri="{FF2B5EF4-FFF2-40B4-BE49-F238E27FC236}">
                <a16:creationId xmlns:a16="http://schemas.microsoft.com/office/drawing/2014/main" id="{4FC43B52-0DEC-AEDB-0F2F-96975433C4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7800" y="204816"/>
            <a:ext cx="2789108" cy="690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6614439" y="410971"/>
            <a:ext cx="4643120" cy="1031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r">
              <a:lnSpc>
                <a:spcPct val="100000"/>
              </a:lnSpc>
              <a:spcBef>
                <a:spcPts val="100"/>
              </a:spcBef>
            </a:pPr>
            <a:r>
              <a:rPr sz="6600" spc="125" dirty="0">
                <a:solidFill>
                  <a:srgbClr val="F1F1F1"/>
                </a:solidFill>
              </a:rPr>
              <a:t>החלצהבו</a:t>
            </a:r>
            <a:r>
              <a:rPr sz="6600" spc="-195" dirty="0">
                <a:solidFill>
                  <a:srgbClr val="F1F1F1"/>
                </a:solidFill>
              </a:rPr>
              <a:t> </a:t>
            </a:r>
            <a:r>
              <a:rPr sz="6600" spc="150" dirty="0">
                <a:solidFill>
                  <a:srgbClr val="F1F1F1"/>
                </a:solidFill>
              </a:rPr>
              <a:t>הדות</a:t>
            </a:r>
            <a:endParaRPr sz="6600" dirty="0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BFB4FBF4-8576-51B5-23BD-92E7E60E06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346" y="-1"/>
            <a:ext cx="12202346" cy="649264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462C1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169</TotalTime>
  <Words>390</Words>
  <Application>Microsoft Office PowerPoint</Application>
  <PresentationFormat>מסך רחב</PresentationFormat>
  <Paragraphs>74</Paragraphs>
  <Slides>11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David</vt:lpstr>
      <vt:lpstr>Times New Roman</vt:lpstr>
      <vt:lpstr>Office Theme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הכניסה להעלאת קבצים הינה כניסה מזוהה</vt:lpstr>
      <vt:lpstr>מצגת של PowerPoint‏</vt:lpstr>
      <vt:lpstr>מצגת של PowerPoint‏</vt:lpstr>
      <vt:lpstr>מצגת של PowerPoint‏</vt:lpstr>
      <vt:lpstr>החלצהבו הדות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גליון דרישות מקוון</dc:title>
  <dc:creator>Ruth Gvir</dc:creator>
  <cp:lastModifiedBy>שימרית סוקולובסקי</cp:lastModifiedBy>
  <cp:revision>5</cp:revision>
  <dcterms:created xsi:type="dcterms:W3CDTF">2026-07-27T12:46:23Z</dcterms:created>
  <dcterms:modified xsi:type="dcterms:W3CDTF">2026-09-06T08:01:47Z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SolidFramework v10.0.19910.1</vt:lpwstr>
  </property>
  <property fmtid="{D5CDD505-2E9C-101B-9397-08002B2CF9AE}" pid="3" name="Created">
    <vt:filetime>2024-06-18T00:00:00Z</vt:filetime>
  </property>
  <property fmtid="{D5CDD505-2E9C-101B-9397-08002B2CF9AE}" pid="4" name="Creator">
    <vt:lpwstr>Microsoft® PowerPoint® 2019</vt:lpwstr>
  </property>
  <property fmtid="{D5CDD505-2E9C-101B-9397-08002B2CF9AE}" pid="5" name="LastSaved">
    <vt:filetime>2026-07-27T00:00:00Z</vt:filetime>
  </property>
  <property fmtid="{D5CDD505-2E9C-101B-9397-08002B2CF9AE}" pid="6" name="Producer">
    <vt:lpwstr>Microsoft® PowerPoint® 2019</vt:lpwstr>
  </property>
</Properties>
</file>